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tags/tag1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5"/>
  </p:notesMasterIdLst>
  <p:sldIdLst>
    <p:sldId id="289" r:id="rId2"/>
    <p:sldId id="292" r:id="rId3"/>
    <p:sldId id="324" r:id="rId4"/>
  </p:sldIdLst>
  <p:sldSz cx="12192000" cy="6858000"/>
  <p:notesSz cx="6858000" cy="9144000"/>
  <p:defaultTextStyle>
    <a:defPPr>
      <a:defRPr lang="zh-CN"/>
    </a:defPPr>
    <a:lvl1pPr algn="l" rtl="0" eaLnBrk="0" fontAlgn="base" hangingPunct="0">
      <a:spcBef>
        <a:spcPct val="0"/>
      </a:spcBef>
      <a:spcAft>
        <a:spcPct val="0"/>
      </a:spcAft>
      <a:buFont typeface="Arial" pitchFamily="34" charset="0"/>
      <a:defRPr kern="1200">
        <a:solidFill>
          <a:schemeClr val="tx1"/>
        </a:solidFill>
        <a:latin typeface="Calibri" pitchFamily="34" charset="0"/>
        <a:ea typeface="宋体" pitchFamily="2" charset="-122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buFont typeface="Arial" pitchFamily="34" charset="0"/>
      <a:defRPr kern="1200">
        <a:solidFill>
          <a:schemeClr val="tx1"/>
        </a:solidFill>
        <a:latin typeface="Calibri" pitchFamily="34" charset="0"/>
        <a:ea typeface="宋体" pitchFamily="2" charset="-122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buFont typeface="Arial" pitchFamily="34" charset="0"/>
      <a:defRPr kern="1200">
        <a:solidFill>
          <a:schemeClr val="tx1"/>
        </a:solidFill>
        <a:latin typeface="Calibri" pitchFamily="34" charset="0"/>
        <a:ea typeface="宋体" pitchFamily="2" charset="-122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buFont typeface="Arial" pitchFamily="34" charset="0"/>
      <a:defRPr kern="1200">
        <a:solidFill>
          <a:schemeClr val="tx1"/>
        </a:solidFill>
        <a:latin typeface="Calibri" pitchFamily="34" charset="0"/>
        <a:ea typeface="宋体" pitchFamily="2" charset="-122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buFont typeface="Arial" pitchFamily="34" charset="0"/>
      <a:defRPr kern="1200">
        <a:solidFill>
          <a:schemeClr val="tx1"/>
        </a:solidFill>
        <a:latin typeface="Calibri" pitchFamily="34" charset="0"/>
        <a:ea typeface="宋体" pitchFamily="2" charset="-122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Calibri" pitchFamily="34" charset="0"/>
        <a:ea typeface="宋体" pitchFamily="2" charset="-122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Calibri" pitchFamily="34" charset="0"/>
        <a:ea typeface="宋体" pitchFamily="2" charset="-122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Calibri" pitchFamily="34" charset="0"/>
        <a:ea typeface="宋体" pitchFamily="2" charset="-122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Calibri" pitchFamily="34" charset="0"/>
        <a:ea typeface="宋体" pitchFamily="2" charset="-122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37">
          <p15:clr>
            <a:srgbClr val="A4A3A4"/>
          </p15:clr>
        </p15:guide>
        <p15:guide id="2" orient="horz" pos="550">
          <p15:clr>
            <a:srgbClr val="A4A3A4"/>
          </p15:clr>
        </p15:guide>
        <p15:guide id="3" orient="horz" pos="4065">
          <p15:clr>
            <a:srgbClr val="A4A3A4"/>
          </p15:clr>
        </p15:guide>
        <p15:guide id="4" orient="horz" pos="777">
          <p15:clr>
            <a:srgbClr val="A4A3A4"/>
          </p15:clr>
        </p15:guide>
        <p15:guide id="5" pos="257">
          <p15:clr>
            <a:srgbClr val="A4A3A4"/>
          </p15:clr>
        </p15:guide>
        <p15:guide id="6" pos="7423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useTimings="0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CC3300"/>
    <a:srgbClr val="FF3300"/>
    <a:srgbClr val="C5593B"/>
    <a:srgbClr val="DCDFE2"/>
    <a:srgbClr val="CBCED1"/>
    <a:srgbClr val="1E6991"/>
    <a:srgbClr val="183D67"/>
    <a:srgbClr val="132F5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1264" autoAdjust="0"/>
    <p:restoredTop sz="94660"/>
  </p:normalViewPr>
  <p:slideViewPr>
    <p:cSldViewPr snapToGrid="0">
      <p:cViewPr varScale="1">
        <p:scale>
          <a:sx n="51" d="100"/>
          <a:sy n="51" d="100"/>
        </p:scale>
        <p:origin x="706" y="29"/>
      </p:cViewPr>
      <p:guideLst>
        <p:guide orient="horz" pos="2137"/>
        <p:guide orient="horz" pos="550"/>
        <p:guide orient="horz" pos="4065"/>
        <p:guide orient="horz" pos="777"/>
        <p:guide pos="257"/>
        <p:guide pos="7423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40" d="100"/>
        <a:sy n="140" d="100"/>
      </p:scale>
      <p:origin x="0" y="4656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2.gif>
</file>

<file path=ppt/media/image3.jpg>
</file>

<file path=ppt/media/image4.jpg>
</file>

<file path=ppt/media/image5.jpg>
</file>

<file path=ppt/media/image6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66158D7-C4CC-43CC-BE7B-C6513767B6E3}" type="datetimeFigureOut">
              <a:rPr lang="zh-CN" altLang="en-US" smtClean="0"/>
              <a:t>2018/8/23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D41E829-E778-4F59-A9C1-3FBFD41D3B9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6375243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dirty="0">
                <a:solidFill>
                  <a:srgbClr val="FFFFFF"/>
                </a:solidFill>
                <a:latin typeface="Trebuchet MS" panose="020B0603020202020204" pitchFamily="34" charset="0"/>
              </a:rPr>
              <a:t>ADT=sea level anomaly (SLA) and mean dynamic topography (MDT)</a:t>
            </a:r>
            <a:endParaRPr lang="zh-CN" altLang="en-US" dirty="0"/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D41E829-E778-4F59-A9C1-3FBFD41D3B9C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2128418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D41E829-E778-4F59-A9C1-3FBFD41D3B9C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3082224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914400" y="2130427"/>
            <a:ext cx="10363200" cy="1470025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EB1ADCCD-3B31-4913-850C-9A91817A2EF1}" type="datetimeFigureOut">
              <a:rPr lang="zh-CN" altLang="en-US"/>
              <a:pPr/>
              <a:t>2018/8/23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2BFA1F8B-66E8-4EEE-B958-9085DAB3B0B1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0822598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641CD85F-B782-4E67-B4D3-4BAEC7337AB9}" type="datetimeFigureOut">
              <a:rPr lang="zh-CN" altLang="en-US"/>
              <a:pPr/>
              <a:t>2018/8/23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4C834EF2-B15A-4D98-A7FE-C91FF5E76D57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914855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1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1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2E5A0D38-C4CB-4FCF-BDAA-8B625965E37C}" type="datetimeFigureOut">
              <a:rPr lang="zh-CN" altLang="en-US"/>
              <a:pPr/>
              <a:t>2018/8/23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41EBDC1E-7F16-418F-BB3B-2DA5F6AA5B5A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535189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E8A73005-F134-44DC-9C6A-6E6B969EFF85}" type="datetimeFigureOut">
              <a:rPr lang="zh-CN" altLang="en-US"/>
              <a:pPr/>
              <a:t>2018/8/23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B8DBBED3-9715-4D97-84CB-E388A8B2AD34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156380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63613" y="4406902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963613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646251A1-55BC-4AA3-B216-B50DC9C9669D}" type="datetimeFigureOut">
              <a:rPr lang="zh-CN" altLang="en-US"/>
              <a:pPr/>
              <a:t>2018/8/23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E7AE2E9F-8D6A-4C9F-BC1B-3A712C90E424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141009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66DBEE7F-FE86-4968-8582-F79F833B1170}" type="datetimeFigureOut">
              <a:rPr lang="zh-CN" altLang="en-US"/>
              <a:pPr/>
              <a:t>2018/8/23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341F5C01-DE45-4856-AAF0-74FEFFC1EC04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713037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09601" y="1535113"/>
            <a:ext cx="53863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09601" y="2174875"/>
            <a:ext cx="53863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92837" y="1535113"/>
            <a:ext cx="538956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92837" y="2174875"/>
            <a:ext cx="538956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0D53F263-D7D1-47CA-A1C3-D1F564C7E75E}" type="datetimeFigureOut">
              <a:rPr lang="zh-CN" altLang="en-US"/>
              <a:pPr/>
              <a:t>2018/8/23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CB2FEB5E-B92A-4C6C-84CB-79BE7EF349A1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905910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92CEB501-7BA5-434A-8F43-1E0B3D131C1C}" type="datetimeFigureOut">
              <a:rPr lang="zh-CN" altLang="en-US"/>
              <a:pPr/>
              <a:t>2018/8/23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032D67E8-39FC-44F5-9A3E-439056A7681B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457513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813F11EB-EE22-4A29-ACE1-B37D2B8B666D}" type="datetimeFigureOut">
              <a:rPr lang="zh-CN" altLang="en-US"/>
              <a:pPr/>
              <a:t>2018/8/23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972475C6-AC50-43A7-A36F-F1E13AC0D3F1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655559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3050"/>
            <a:ext cx="40116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767265" y="273052"/>
            <a:ext cx="681513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09600" y="1435102"/>
            <a:ext cx="40116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794413AB-8A7F-47B7-9F4B-63F701D167FB}" type="datetimeFigureOut">
              <a:rPr lang="zh-CN" altLang="en-US"/>
              <a:pPr/>
              <a:t>2018/8/23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C2FCB426-5FEE-4C92-B57B-786DCBD61086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444734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389188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2389188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2389188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3FA4E6D2-DBB4-4C3E-BC53-A513FDEF5863}" type="datetimeFigureOut">
              <a:rPr lang="zh-CN" altLang="en-US"/>
              <a:pPr/>
              <a:t>2018/8/23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AC8BE555-BE3B-4BEA-A659-667DFF6F0C67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900599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标题占位符 1"/>
          <p:cNvSpPr>
            <a:spLocks noGrp="1" noChangeArrowheads="1"/>
          </p:cNvSpPr>
          <p:nvPr>
            <p:ph type="title"/>
          </p:nvPr>
        </p:nvSpPr>
        <p:spPr bwMode="auto">
          <a:xfrm>
            <a:off x="838200" y="365127"/>
            <a:ext cx="10515600" cy="1325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/>
              <a:t>单击此处编辑母版标题样式</a:t>
            </a:r>
          </a:p>
        </p:txBody>
      </p:sp>
      <p:sp>
        <p:nvSpPr>
          <p:cNvPr id="1027" name="文本占位符 2"/>
          <p:cNvSpPr>
            <a:spLocks noGrp="1" noChangeArrowheads="1"/>
          </p:cNvSpPr>
          <p:nvPr>
            <p:ph type="body" idx="1"/>
          </p:nvPr>
        </p:nvSpPr>
        <p:spPr bwMode="auto"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/>
              <a:t>单击此处编辑母版文本样式</a:t>
            </a:r>
          </a:p>
          <a:p>
            <a:pPr lvl="1"/>
            <a:r>
              <a:rPr lang="zh-CN"/>
              <a:t>第二级</a:t>
            </a:r>
          </a:p>
          <a:p>
            <a:pPr lvl="2"/>
            <a:r>
              <a:rPr lang="zh-CN"/>
              <a:t>第三级</a:t>
            </a:r>
          </a:p>
          <a:p>
            <a:pPr lvl="3"/>
            <a:r>
              <a:rPr lang="zh-CN"/>
              <a:t>第四级</a:t>
            </a:r>
          </a:p>
          <a:p>
            <a:pPr lvl="4"/>
            <a:r>
              <a:rPr lang="zh-CN"/>
              <a:t>第五级</a:t>
            </a:r>
          </a:p>
        </p:txBody>
      </p:sp>
      <p:sp>
        <p:nvSpPr>
          <p:cNvPr id="1028" name="日期占位符 3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838200" y="6356352"/>
            <a:ext cx="2743200" cy="365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eaLnBrk="1" hangingPunct="1">
              <a:defRPr sz="1200">
                <a:solidFill>
                  <a:srgbClr val="898989"/>
                </a:solidFill>
              </a:defRPr>
            </a:lvl1pPr>
          </a:lstStyle>
          <a:p>
            <a:fld id="{E3E7A53D-89A3-400E-B941-2ECC2A9F2E01}" type="datetimeFigureOut">
              <a:rPr lang="zh-CN" altLang="en-US"/>
              <a:pPr/>
              <a:t>2018/8/23</a:t>
            </a:fld>
            <a:endParaRPr lang="zh-CN" altLang="en-US"/>
          </a:p>
        </p:txBody>
      </p:sp>
      <p:sp>
        <p:nvSpPr>
          <p:cNvPr id="1029" name="页脚占位符 4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4038600" y="6356352"/>
            <a:ext cx="4114800" cy="365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eaLnBrk="1" hangingPunct="1">
              <a:defRPr sz="1200">
                <a:solidFill>
                  <a:srgbClr val="898989"/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1030" name="灯片编号占位符 5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610600" y="6356352"/>
            <a:ext cx="2743200" cy="365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solidFill>
                  <a:srgbClr val="898989"/>
                </a:solidFill>
              </a:defRPr>
            </a:lvl1pPr>
          </a:lstStyle>
          <a:p>
            <a:fld id="{C6DAAB17-CBCA-4491-BEC2-DCA1B4FC216E}" type="slidenum">
              <a:rPr lang="zh-CN" altLang="en-US"/>
              <a:pPr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+mj-lt"/>
          <a:ea typeface="+mj-ea"/>
          <a:cs typeface="+mj-cs"/>
        </a:defRPr>
      </a:lvl1pPr>
      <a:lvl2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itchFamily="34" charset="0"/>
          <a:ea typeface="宋体" pitchFamily="2" charset="-122"/>
        </a:defRPr>
      </a:lvl2pPr>
      <a:lvl3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itchFamily="34" charset="0"/>
          <a:ea typeface="宋体" pitchFamily="2" charset="-122"/>
        </a:defRPr>
      </a:lvl3pPr>
      <a:lvl4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itchFamily="34" charset="0"/>
          <a:ea typeface="宋体" pitchFamily="2" charset="-122"/>
        </a:defRPr>
      </a:lvl4pPr>
      <a:lvl5pPr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itchFamily="34" charset="0"/>
          <a:ea typeface="宋体" pitchFamily="2" charset="-122"/>
        </a:defRPr>
      </a:lvl5pPr>
      <a:lvl6pPr marL="457200"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itchFamily="34" charset="0"/>
          <a:ea typeface="宋体" pitchFamily="2" charset="-122"/>
        </a:defRPr>
      </a:lvl6pPr>
      <a:lvl7pPr marL="914400"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itchFamily="34" charset="0"/>
          <a:ea typeface="宋体" pitchFamily="2" charset="-122"/>
        </a:defRPr>
      </a:lvl7pPr>
      <a:lvl8pPr marL="1371600"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itchFamily="34" charset="0"/>
          <a:ea typeface="宋体" pitchFamily="2" charset="-122"/>
        </a:defRPr>
      </a:lvl8pPr>
      <a:lvl9pPr marL="1828800" algn="l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 Light" pitchFamily="34" charset="0"/>
          <a:ea typeface="宋体" pitchFamily="2" charset="-122"/>
        </a:defRPr>
      </a:lvl9pPr>
    </p:titleStyle>
    <p:bodyStyle>
      <a:lvl1pPr marL="228600" indent="-228600" algn="l" rtl="0" eaLnBrk="0" fontAlgn="base" hangingPunct="0">
        <a:lnSpc>
          <a:spcPct val="90000"/>
        </a:lnSpc>
        <a:spcBef>
          <a:spcPts val="1000"/>
        </a:spcBef>
        <a:spcAft>
          <a:spcPct val="0"/>
        </a:spcAft>
        <a:buFont typeface="Arial" pitchFamily="34" charset="0"/>
        <a:buChar char="•"/>
        <a:defRPr sz="28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itchFamily="34" charset="0"/>
        <a:buChar char="•"/>
        <a:defRPr sz="2400">
          <a:solidFill>
            <a:schemeClr val="tx1"/>
          </a:solidFill>
          <a:latin typeface="+mn-lt"/>
          <a:ea typeface="+mn-ea"/>
        </a:defRPr>
      </a:lvl2pPr>
      <a:lvl3pPr marL="11430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itchFamily="34" charset="0"/>
        <a:buChar char="•"/>
        <a:defRPr sz="2000">
          <a:solidFill>
            <a:schemeClr val="tx1"/>
          </a:solidFill>
          <a:latin typeface="+mn-lt"/>
          <a:ea typeface="+mn-ea"/>
        </a:defRPr>
      </a:lvl3pPr>
      <a:lvl4pPr marL="16002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itchFamily="34" charset="0"/>
        <a:buChar char="•"/>
        <a:defRPr>
          <a:solidFill>
            <a:schemeClr val="tx1"/>
          </a:solidFill>
          <a:latin typeface="+mn-lt"/>
          <a:ea typeface="+mn-ea"/>
        </a:defRPr>
      </a:lvl4pPr>
      <a:lvl5pPr marL="20574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itchFamily="34" charset="0"/>
        <a:buChar char="•"/>
        <a:defRPr>
          <a:solidFill>
            <a:schemeClr val="tx1"/>
          </a:solidFill>
          <a:latin typeface="+mn-lt"/>
          <a:ea typeface="+mn-ea"/>
        </a:defRPr>
      </a:lvl5pPr>
      <a:lvl6pPr marL="25146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itchFamily="34" charset="0"/>
        <a:buChar char="•"/>
        <a:defRPr>
          <a:solidFill>
            <a:schemeClr val="tx1"/>
          </a:solidFill>
          <a:latin typeface="+mn-lt"/>
          <a:ea typeface="+mn-ea"/>
        </a:defRPr>
      </a:lvl6pPr>
      <a:lvl7pPr marL="29718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itchFamily="34" charset="0"/>
        <a:buChar char="•"/>
        <a:defRPr>
          <a:solidFill>
            <a:schemeClr val="tx1"/>
          </a:solidFill>
          <a:latin typeface="+mn-lt"/>
          <a:ea typeface="+mn-ea"/>
        </a:defRPr>
      </a:lvl7pPr>
      <a:lvl8pPr marL="34290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itchFamily="34" charset="0"/>
        <a:buChar char="•"/>
        <a:defRPr>
          <a:solidFill>
            <a:schemeClr val="tx1"/>
          </a:solidFill>
          <a:latin typeface="+mn-lt"/>
          <a:ea typeface="+mn-ea"/>
        </a:defRPr>
      </a:lvl8pPr>
      <a:lvl9pPr marL="3886200" indent="-228600" algn="l" rtl="0" eaLnBrk="0" fontAlgn="base" hangingPunct="0">
        <a:lnSpc>
          <a:spcPct val="90000"/>
        </a:lnSpc>
        <a:spcBef>
          <a:spcPts val="500"/>
        </a:spcBef>
        <a:spcAft>
          <a:spcPct val="0"/>
        </a:spcAft>
        <a:buFont typeface="Arial" pitchFamily="34" charset="0"/>
        <a:buChar char="•"/>
        <a:defRPr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gi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jpg"/><Relationship Id="rId4" Type="http://schemas.openxmlformats.org/officeDocument/2006/relationships/image" Target="../media/image3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1.xml"/><Relationship Id="rId5" Type="http://schemas.openxmlformats.org/officeDocument/2006/relationships/image" Target="../media/image6.jpg"/><Relationship Id="rId4" Type="http://schemas.openxmlformats.org/officeDocument/2006/relationships/image" Target="../media/image5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48475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3BA93AB8-A772-47E5-82F4-3280C7BE2463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593" t="2876" r="3551" b="3994"/>
          <a:stretch/>
        </p:blipFill>
        <p:spPr>
          <a:xfrm>
            <a:off x="6296025" y="2609228"/>
            <a:ext cx="4962526" cy="3878256"/>
          </a:xfrm>
          <a:prstGeom prst="rect">
            <a:avLst/>
          </a:prstGeom>
        </p:spPr>
      </p:pic>
      <p:sp>
        <p:nvSpPr>
          <p:cNvPr id="6" name="任意多边形 9">
            <a:extLst>
              <a:ext uri="{FF2B5EF4-FFF2-40B4-BE49-F238E27FC236}">
                <a16:creationId xmlns:a16="http://schemas.microsoft.com/office/drawing/2014/main" id="{854210F0-E5A3-4C5C-B567-48B4A188C881}"/>
              </a:ext>
            </a:extLst>
          </p:cNvPr>
          <p:cNvSpPr>
            <a:spLocks/>
          </p:cNvSpPr>
          <p:nvPr/>
        </p:nvSpPr>
        <p:spPr bwMode="auto">
          <a:xfrm>
            <a:off x="407988" y="163513"/>
            <a:ext cx="619125" cy="630237"/>
          </a:xfrm>
          <a:custGeom>
            <a:avLst/>
            <a:gdLst>
              <a:gd name="T0" fmla="*/ 318220 w 619265"/>
              <a:gd name="T1" fmla="*/ 0 h 630260"/>
              <a:gd name="T2" fmla="*/ 611433 w 619265"/>
              <a:gd name="T3" fmla="*/ 194354 h 630260"/>
              <a:gd name="T4" fmla="*/ 619265 w 619265"/>
              <a:gd name="T5" fmla="*/ 219585 h 630260"/>
              <a:gd name="T6" fmla="*/ 256918 w 619265"/>
              <a:gd name="T7" fmla="*/ 630260 h 630260"/>
              <a:gd name="T8" fmla="*/ 254088 w 619265"/>
              <a:gd name="T9" fmla="*/ 629975 h 630260"/>
              <a:gd name="T10" fmla="*/ 0 w 619265"/>
              <a:gd name="T11" fmla="*/ 318220 h 630260"/>
              <a:gd name="T12" fmla="*/ 318220 w 619265"/>
              <a:gd name="T13" fmla="*/ 0 h 6302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619265" h="630260">
                <a:moveTo>
                  <a:pt x="318220" y="0"/>
                </a:moveTo>
                <a:cubicBezTo>
                  <a:pt x="450031" y="0"/>
                  <a:pt x="563124" y="80141"/>
                  <a:pt x="611433" y="194354"/>
                </a:cubicBezTo>
                <a:lnTo>
                  <a:pt x="619265" y="219585"/>
                </a:lnTo>
                <a:lnTo>
                  <a:pt x="256918" y="630260"/>
                </a:lnTo>
                <a:lnTo>
                  <a:pt x="254088" y="629975"/>
                </a:lnTo>
                <a:cubicBezTo>
                  <a:pt x="109080" y="600302"/>
                  <a:pt x="0" y="472000"/>
                  <a:pt x="0" y="318220"/>
                </a:cubicBezTo>
                <a:cubicBezTo>
                  <a:pt x="0" y="142472"/>
                  <a:pt x="142472" y="0"/>
                  <a:pt x="318220" y="0"/>
                </a:cubicBezTo>
                <a:close/>
              </a:path>
            </a:pathLst>
          </a:custGeom>
          <a:solidFill>
            <a:schemeClr val="bg1">
              <a:alpha val="89999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itchFamily="34" charset="0"/>
              <a:ea typeface="宋体" pitchFamily="2" charset="-122"/>
              <a:cs typeface="+mn-cs"/>
            </a:endParaRPr>
          </a:p>
        </p:txBody>
      </p:sp>
      <p:sp>
        <p:nvSpPr>
          <p:cNvPr id="7" name="任意多边形 9">
            <a:extLst>
              <a:ext uri="{FF2B5EF4-FFF2-40B4-BE49-F238E27FC236}">
                <a16:creationId xmlns:a16="http://schemas.microsoft.com/office/drawing/2014/main" id="{E9F505CE-4DB4-412A-BD7B-DFE1629D138E}"/>
              </a:ext>
            </a:extLst>
          </p:cNvPr>
          <p:cNvSpPr>
            <a:spLocks/>
          </p:cNvSpPr>
          <p:nvPr/>
        </p:nvSpPr>
        <p:spPr bwMode="auto">
          <a:xfrm>
            <a:off x="407988" y="163513"/>
            <a:ext cx="619125" cy="630237"/>
          </a:xfrm>
          <a:custGeom>
            <a:avLst/>
            <a:gdLst>
              <a:gd name="T0" fmla="*/ 318220 w 619265"/>
              <a:gd name="T1" fmla="*/ 0 h 630260"/>
              <a:gd name="T2" fmla="*/ 611433 w 619265"/>
              <a:gd name="T3" fmla="*/ 194354 h 630260"/>
              <a:gd name="T4" fmla="*/ 619265 w 619265"/>
              <a:gd name="T5" fmla="*/ 219585 h 630260"/>
              <a:gd name="T6" fmla="*/ 256918 w 619265"/>
              <a:gd name="T7" fmla="*/ 630260 h 630260"/>
              <a:gd name="T8" fmla="*/ 254088 w 619265"/>
              <a:gd name="T9" fmla="*/ 629975 h 630260"/>
              <a:gd name="T10" fmla="*/ 0 w 619265"/>
              <a:gd name="T11" fmla="*/ 318220 h 630260"/>
              <a:gd name="T12" fmla="*/ 318220 w 619265"/>
              <a:gd name="T13" fmla="*/ 0 h 6302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619265" h="630260">
                <a:moveTo>
                  <a:pt x="318220" y="0"/>
                </a:moveTo>
                <a:cubicBezTo>
                  <a:pt x="450031" y="0"/>
                  <a:pt x="563124" y="80141"/>
                  <a:pt x="611433" y="194354"/>
                </a:cubicBezTo>
                <a:lnTo>
                  <a:pt x="619265" y="219585"/>
                </a:lnTo>
                <a:lnTo>
                  <a:pt x="256918" y="630260"/>
                </a:lnTo>
                <a:lnTo>
                  <a:pt x="254088" y="629975"/>
                </a:lnTo>
                <a:cubicBezTo>
                  <a:pt x="109080" y="600302"/>
                  <a:pt x="0" y="472000"/>
                  <a:pt x="0" y="318220"/>
                </a:cubicBezTo>
                <a:cubicBezTo>
                  <a:pt x="0" y="142472"/>
                  <a:pt x="142472" y="0"/>
                  <a:pt x="318220" y="0"/>
                </a:cubicBezTo>
                <a:close/>
              </a:path>
            </a:pathLst>
          </a:custGeom>
          <a:solidFill>
            <a:schemeClr val="bg1">
              <a:alpha val="89999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endParaRPr lang="zh-CN" altLang="en-US"/>
          </a:p>
        </p:txBody>
      </p:sp>
      <p:cxnSp>
        <p:nvCxnSpPr>
          <p:cNvPr id="8" name="直接连接符 7">
            <a:extLst>
              <a:ext uri="{FF2B5EF4-FFF2-40B4-BE49-F238E27FC236}">
                <a16:creationId xmlns:a16="http://schemas.microsoft.com/office/drawing/2014/main" id="{ECBC579F-2E51-4092-922B-9F7E3D9A6293}"/>
              </a:ext>
            </a:extLst>
          </p:cNvPr>
          <p:cNvCxnSpPr>
            <a:cxnSpLocks noChangeShapeType="1"/>
          </p:cNvCxnSpPr>
          <p:nvPr/>
        </p:nvCxnSpPr>
        <p:spPr bwMode="auto">
          <a:xfrm flipH="1">
            <a:off x="819149" y="404815"/>
            <a:ext cx="338139" cy="395287"/>
          </a:xfrm>
          <a:prstGeom prst="line">
            <a:avLst/>
          </a:prstGeom>
          <a:noFill/>
          <a:ln w="6350" cmpd="sng">
            <a:solidFill>
              <a:schemeClr val="bg1">
                <a:alpha val="5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9" name="文本框 8">
            <a:extLst>
              <a:ext uri="{FF2B5EF4-FFF2-40B4-BE49-F238E27FC236}">
                <a16:creationId xmlns:a16="http://schemas.microsoft.com/office/drawing/2014/main" id="{4EF7A9D5-5305-4285-B67C-273B1273E6F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68301" y="247651"/>
            <a:ext cx="588963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/>
            <a:lvl2pPr marL="742950" indent="-285750"/>
            <a:lvl3pPr/>
            <a:lvl4pPr/>
            <a:lvl5pPr/>
            <a:lvl6pPr/>
            <a:lvl7pPr/>
            <a:lvl8pPr/>
            <a:lvl9pPr/>
          </a:lstStyle>
          <a:p>
            <a:pPr algn="ctr" eaLnBrk="1" hangingPunct="1"/>
            <a:r>
              <a:rPr lang="en-US" sz="2400" b="1" dirty="0">
                <a:solidFill>
                  <a:srgbClr val="132F55"/>
                </a:solidFill>
                <a:latin typeface="华文细黑" pitchFamily="2" charset="-122"/>
                <a:ea typeface="华文细黑" pitchFamily="2" charset="-122"/>
              </a:rPr>
              <a:t>02</a:t>
            </a:r>
            <a:endParaRPr lang="zh-CN" altLang="en-US" sz="2400" b="1" dirty="0">
              <a:solidFill>
                <a:srgbClr val="132F55"/>
              </a:solidFill>
              <a:latin typeface="华文细黑" pitchFamily="2" charset="-122"/>
              <a:ea typeface="华文细黑" pitchFamily="2" charset="-122"/>
            </a:endParaRPr>
          </a:p>
        </p:txBody>
      </p:sp>
      <p:cxnSp>
        <p:nvCxnSpPr>
          <p:cNvPr id="10" name="直接连接符 14">
            <a:extLst>
              <a:ext uri="{FF2B5EF4-FFF2-40B4-BE49-F238E27FC236}">
                <a16:creationId xmlns:a16="http://schemas.microsoft.com/office/drawing/2014/main" id="{F0A2C11A-9154-4767-B6B9-F5B6564E6DEF}"/>
              </a:ext>
            </a:extLst>
          </p:cNvPr>
          <p:cNvCxnSpPr>
            <a:cxnSpLocks noChangeShapeType="1"/>
          </p:cNvCxnSpPr>
          <p:nvPr/>
        </p:nvCxnSpPr>
        <p:spPr bwMode="auto">
          <a:xfrm>
            <a:off x="398463" y="873125"/>
            <a:ext cx="11385551" cy="0"/>
          </a:xfrm>
          <a:prstGeom prst="line">
            <a:avLst/>
          </a:prstGeom>
          <a:noFill/>
          <a:ln w="6350" cmpd="sng">
            <a:solidFill>
              <a:schemeClr val="bg1">
                <a:alpha val="5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1" name="矩形 10">
            <a:extLst>
              <a:ext uri="{FF2B5EF4-FFF2-40B4-BE49-F238E27FC236}">
                <a16:creationId xmlns:a16="http://schemas.microsoft.com/office/drawing/2014/main" id="{31C447D1-1333-4F36-8214-F59123FD565A}"/>
              </a:ext>
            </a:extLst>
          </p:cNvPr>
          <p:cNvSpPr/>
          <p:nvPr/>
        </p:nvSpPr>
        <p:spPr>
          <a:xfrm>
            <a:off x="1113771" y="289554"/>
            <a:ext cx="6776214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zh-CN" altLang="en-US" sz="3200" b="1" dirty="0">
                <a:solidFill>
                  <a:prstClr val="white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涡旋筛选算法</a:t>
            </a:r>
            <a:r>
              <a:rPr lang="en-US" altLang="zh-CN" sz="3200" b="1" dirty="0">
                <a:solidFill>
                  <a:prstClr val="white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——</a:t>
            </a:r>
            <a:r>
              <a:rPr lang="zh-CN" altLang="en-US" sz="3200" b="1" dirty="0">
                <a:solidFill>
                  <a:prstClr val="white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复现涡旋识别方法</a:t>
            </a: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98CE5C4A-4286-42AA-8619-37288DCF4696}"/>
              </a:ext>
            </a:extLst>
          </p:cNvPr>
          <p:cNvSpPr txBox="1"/>
          <p:nvPr/>
        </p:nvSpPr>
        <p:spPr>
          <a:xfrm>
            <a:off x="819149" y="1844080"/>
            <a:ext cx="4482589" cy="707886"/>
          </a:xfrm>
          <a:prstGeom prst="rect">
            <a:avLst/>
          </a:prstGeom>
          <a:noFill/>
          <a:ln>
            <a:solidFill>
              <a:schemeClr val="bg1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CN" sz="2000" b="1" dirty="0">
                <a:ln>
                  <a:solidFill>
                    <a:schemeClr val="bg1">
                      <a:lumMod val="50000"/>
                    </a:schemeClr>
                  </a:solidFill>
                </a:ln>
                <a:solidFill>
                  <a:schemeClr val="bg1"/>
                </a:solidFill>
              </a:rPr>
              <a:t>2017.02——</a:t>
            </a:r>
            <a:r>
              <a:rPr lang="zh-CN" altLang="en-US" sz="2000" b="1" dirty="0">
                <a:ln>
                  <a:solidFill>
                    <a:schemeClr val="bg1">
                      <a:lumMod val="50000"/>
                    </a:schemeClr>
                  </a:solidFill>
                </a:ln>
                <a:solidFill>
                  <a:schemeClr val="bg1"/>
                </a:solidFill>
              </a:rPr>
              <a:t>新涡旋识别方法</a:t>
            </a:r>
          </a:p>
          <a:p>
            <a:pPr algn="ctr"/>
            <a:r>
              <a:rPr lang="en-US" altLang="zh-CN" sz="2000" b="1" dirty="0">
                <a:ln>
                  <a:solidFill>
                    <a:schemeClr val="bg1">
                      <a:lumMod val="50000"/>
                    </a:schemeClr>
                  </a:solidFill>
                </a:ln>
                <a:solidFill>
                  <a:schemeClr val="bg1"/>
                </a:solidFill>
              </a:rPr>
              <a:t>Absolute Dynamic Topographies</a:t>
            </a:r>
            <a:endParaRPr lang="zh-CN" altLang="en-US" sz="2000" b="1" dirty="0">
              <a:ln>
                <a:solidFill>
                  <a:schemeClr val="bg1">
                    <a:lumMod val="50000"/>
                  </a:schemeClr>
                </a:solidFill>
              </a:ln>
              <a:solidFill>
                <a:schemeClr val="bg1"/>
              </a:solidFill>
            </a:endParaRP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98CE5C4A-4286-42AA-8619-37288DCF4696}"/>
              </a:ext>
            </a:extLst>
          </p:cNvPr>
          <p:cNvSpPr txBox="1"/>
          <p:nvPr/>
        </p:nvSpPr>
        <p:spPr>
          <a:xfrm>
            <a:off x="6505574" y="1844080"/>
            <a:ext cx="4482589" cy="707886"/>
          </a:xfrm>
          <a:prstGeom prst="rect">
            <a:avLst/>
          </a:prstGeom>
          <a:noFill/>
          <a:ln>
            <a:solidFill>
              <a:schemeClr val="bg1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CN" sz="2000" b="1" dirty="0">
                <a:ln>
                  <a:solidFill>
                    <a:schemeClr val="bg1">
                      <a:lumMod val="50000"/>
                    </a:schemeClr>
                  </a:solidFill>
                </a:ln>
                <a:solidFill>
                  <a:schemeClr val="bg1"/>
                </a:solidFill>
              </a:rPr>
              <a:t> 2017.02——</a:t>
            </a:r>
            <a:r>
              <a:rPr lang="en-US" altLang="zh-CN" sz="2000" b="1" dirty="0" err="1">
                <a:ln>
                  <a:solidFill>
                    <a:schemeClr val="bg1">
                      <a:lumMod val="50000"/>
                    </a:schemeClr>
                  </a:solidFill>
                </a:ln>
                <a:solidFill>
                  <a:schemeClr val="bg1"/>
                </a:solidFill>
              </a:rPr>
              <a:t>VVocean</a:t>
            </a:r>
            <a:endParaRPr lang="en-US" altLang="zh-CN" sz="2000" b="1" dirty="0">
              <a:ln>
                <a:solidFill>
                  <a:schemeClr val="bg1">
                    <a:lumMod val="50000"/>
                  </a:schemeClr>
                </a:solidFill>
              </a:ln>
              <a:solidFill>
                <a:schemeClr val="bg1"/>
              </a:solidFill>
            </a:endParaRPr>
          </a:p>
          <a:p>
            <a:pPr algn="ctr"/>
            <a:r>
              <a:rPr lang="en-US" altLang="zh-CN" sz="2000" b="1" dirty="0">
                <a:ln>
                  <a:solidFill>
                    <a:schemeClr val="bg1">
                      <a:lumMod val="50000"/>
                    </a:schemeClr>
                  </a:solidFill>
                </a:ln>
                <a:solidFill>
                  <a:schemeClr val="bg1"/>
                </a:solidFill>
              </a:rPr>
              <a:t>Sea Level Anomalies   </a:t>
            </a:r>
          </a:p>
        </p:txBody>
      </p:sp>
      <p:sp>
        <p:nvSpPr>
          <p:cNvPr id="15" name="文本框 14"/>
          <p:cNvSpPr txBox="1"/>
          <p:nvPr/>
        </p:nvSpPr>
        <p:spPr>
          <a:xfrm>
            <a:off x="1659472" y="6459562"/>
            <a:ext cx="364226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dirty="0">
                <a:solidFill>
                  <a:schemeClr val="accent3"/>
                </a:solidFill>
              </a:rPr>
              <a:t>每天平均</a:t>
            </a:r>
            <a:r>
              <a:rPr lang="en-US" altLang="zh-CN" sz="2000" b="1" dirty="0">
                <a:solidFill>
                  <a:schemeClr val="accent3"/>
                </a:solidFill>
              </a:rPr>
              <a:t>800</a:t>
            </a:r>
            <a:r>
              <a:rPr lang="zh-CN" altLang="en-US" sz="2000" b="1" dirty="0">
                <a:solidFill>
                  <a:schemeClr val="accent3"/>
                </a:solidFill>
              </a:rPr>
              <a:t>个涡旋左右</a:t>
            </a:r>
          </a:p>
        </p:txBody>
      </p:sp>
      <p:grpSp>
        <p:nvGrpSpPr>
          <p:cNvPr id="16" name="组合 15">
            <a:extLst>
              <a:ext uri="{FF2B5EF4-FFF2-40B4-BE49-F238E27FC236}">
                <a16:creationId xmlns:a16="http://schemas.microsoft.com/office/drawing/2014/main" id="{70BC0247-C9DE-4B51-9B80-F030275A7145}"/>
              </a:ext>
            </a:extLst>
          </p:cNvPr>
          <p:cNvGrpSpPr/>
          <p:nvPr/>
        </p:nvGrpSpPr>
        <p:grpSpPr>
          <a:xfrm>
            <a:off x="1612660" y="1066649"/>
            <a:ext cx="258235" cy="720000"/>
            <a:chOff x="1746010" y="2042009"/>
            <a:chExt cx="258235" cy="1335584"/>
          </a:xfrm>
        </p:grpSpPr>
        <p:sp>
          <p:nvSpPr>
            <p:cNvPr id="17" name="L 形 16">
              <a:extLst>
                <a:ext uri="{FF2B5EF4-FFF2-40B4-BE49-F238E27FC236}">
                  <a16:creationId xmlns:a16="http://schemas.microsoft.com/office/drawing/2014/main" id="{00512AD1-CE07-479F-AC66-C515A6870847}"/>
                </a:ext>
              </a:extLst>
            </p:cNvPr>
            <p:cNvSpPr/>
            <p:nvPr/>
          </p:nvSpPr>
          <p:spPr>
            <a:xfrm>
              <a:off x="1746010" y="3119359"/>
              <a:ext cx="258235" cy="258234"/>
            </a:xfrm>
            <a:prstGeom prst="corner">
              <a:avLst>
                <a:gd name="adj1" fmla="val 14198"/>
                <a:gd name="adj2" fmla="val 14900"/>
              </a:avLst>
            </a:prstGeom>
            <a:solidFill>
              <a:sysClr val="window" lastClr="FFFFFF">
                <a:alpha val="50000"/>
              </a:sys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18" name="L 形 17">
              <a:extLst>
                <a:ext uri="{FF2B5EF4-FFF2-40B4-BE49-F238E27FC236}">
                  <a16:creationId xmlns:a16="http://schemas.microsoft.com/office/drawing/2014/main" id="{D0AA6DCF-EF31-4F60-B07B-910BACC57E37}"/>
                </a:ext>
              </a:extLst>
            </p:cNvPr>
            <p:cNvSpPr/>
            <p:nvPr/>
          </p:nvSpPr>
          <p:spPr>
            <a:xfrm flipV="1">
              <a:off x="1746010" y="2042009"/>
              <a:ext cx="258235" cy="258234"/>
            </a:xfrm>
            <a:prstGeom prst="corner">
              <a:avLst>
                <a:gd name="adj1" fmla="val 14198"/>
                <a:gd name="adj2" fmla="val 14900"/>
              </a:avLst>
            </a:prstGeom>
            <a:solidFill>
              <a:sysClr val="window" lastClr="FFFFFF">
                <a:alpha val="50000"/>
              </a:sys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endParaRPr>
            </a:p>
          </p:txBody>
        </p:sp>
      </p:grpSp>
      <p:grpSp>
        <p:nvGrpSpPr>
          <p:cNvPr id="19" name="组合 18">
            <a:extLst>
              <a:ext uri="{FF2B5EF4-FFF2-40B4-BE49-F238E27FC236}">
                <a16:creationId xmlns:a16="http://schemas.microsoft.com/office/drawing/2014/main" id="{EB7C3D21-DDE2-43A0-8C56-EFB0BEFD46D4}"/>
              </a:ext>
            </a:extLst>
          </p:cNvPr>
          <p:cNvGrpSpPr/>
          <p:nvPr/>
        </p:nvGrpSpPr>
        <p:grpSpPr>
          <a:xfrm>
            <a:off x="10330631" y="1066649"/>
            <a:ext cx="258235" cy="720000"/>
            <a:chOff x="10187756" y="2042009"/>
            <a:chExt cx="258235" cy="1335582"/>
          </a:xfrm>
        </p:grpSpPr>
        <p:sp>
          <p:nvSpPr>
            <p:cNvPr id="20" name="L 形 19">
              <a:extLst>
                <a:ext uri="{FF2B5EF4-FFF2-40B4-BE49-F238E27FC236}">
                  <a16:creationId xmlns:a16="http://schemas.microsoft.com/office/drawing/2014/main" id="{B5103267-5A51-4714-B73C-2D874E90AEC5}"/>
                </a:ext>
              </a:extLst>
            </p:cNvPr>
            <p:cNvSpPr/>
            <p:nvPr/>
          </p:nvSpPr>
          <p:spPr>
            <a:xfrm flipH="1">
              <a:off x="10187756" y="3119357"/>
              <a:ext cx="258235" cy="258234"/>
            </a:xfrm>
            <a:prstGeom prst="corner">
              <a:avLst>
                <a:gd name="adj1" fmla="val 14198"/>
                <a:gd name="adj2" fmla="val 14900"/>
              </a:avLst>
            </a:prstGeom>
            <a:solidFill>
              <a:sysClr val="window" lastClr="FFFFFF">
                <a:alpha val="50000"/>
              </a:sys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endParaRPr>
            </a:p>
          </p:txBody>
        </p:sp>
        <p:sp>
          <p:nvSpPr>
            <p:cNvPr id="21" name="L 形 20">
              <a:extLst>
                <a:ext uri="{FF2B5EF4-FFF2-40B4-BE49-F238E27FC236}">
                  <a16:creationId xmlns:a16="http://schemas.microsoft.com/office/drawing/2014/main" id="{DB164C7E-67FA-47BF-B34C-4F6B5B67140F}"/>
                </a:ext>
              </a:extLst>
            </p:cNvPr>
            <p:cNvSpPr/>
            <p:nvPr/>
          </p:nvSpPr>
          <p:spPr>
            <a:xfrm flipH="1" flipV="1">
              <a:off x="10187756" y="2042009"/>
              <a:ext cx="258235" cy="258234"/>
            </a:xfrm>
            <a:prstGeom prst="corner">
              <a:avLst>
                <a:gd name="adj1" fmla="val 14198"/>
                <a:gd name="adj2" fmla="val 14900"/>
              </a:avLst>
            </a:prstGeom>
            <a:solidFill>
              <a:sysClr val="window" lastClr="FFFFFF">
                <a:alpha val="50000"/>
              </a:sys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宋体" panose="02010600030101010101" pitchFamily="2" charset="-122"/>
                <a:cs typeface="+mn-cs"/>
              </a:endParaRPr>
            </a:p>
          </p:txBody>
        </p:sp>
      </p:grpSp>
      <p:sp>
        <p:nvSpPr>
          <p:cNvPr id="22" name="文本框 21">
            <a:extLst>
              <a:ext uri="{FF2B5EF4-FFF2-40B4-BE49-F238E27FC236}">
                <a16:creationId xmlns:a16="http://schemas.microsoft.com/office/drawing/2014/main" id="{80E0A823-AE7D-49A2-96B7-C2CFEAE4364C}"/>
              </a:ext>
            </a:extLst>
          </p:cNvPr>
          <p:cNvSpPr txBox="1"/>
          <p:nvPr/>
        </p:nvSpPr>
        <p:spPr>
          <a:xfrm>
            <a:off x="1938801" y="1195297"/>
            <a:ext cx="838723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>
              <a:defRPr sz="3200">
                <a:solidFill>
                  <a:schemeClr val="bg1"/>
                </a:solidFill>
                <a:latin typeface="汉仪菱心体简" panose="02010609000101010101" pitchFamily="49" charset="-122"/>
                <a:ea typeface="汉仪菱心体简" panose="02010609000101010101" pitchFamily="49" charset="-122"/>
              </a:defRPr>
            </a:lvl1pPr>
          </a:lstStyle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zh-CN" altLang="en-US" sz="2400" b="1" dirty="0">
                <a:solidFill>
                  <a:prstClr val="white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复现一种基于</a:t>
            </a:r>
            <a:r>
              <a:rPr lang="en-US" altLang="zh-CN" sz="2400" b="1" dirty="0">
                <a:solidFill>
                  <a:prstClr val="white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OW</a:t>
            </a:r>
            <a:r>
              <a:rPr lang="zh-CN" altLang="en-US" sz="2400" b="1" dirty="0">
                <a:solidFill>
                  <a:prstClr val="white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方法定位及</a:t>
            </a:r>
            <a:r>
              <a:rPr lang="en-US" altLang="zh-CN" sz="2400" b="1" dirty="0">
                <a:solidFill>
                  <a:prstClr val="white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SSH</a:t>
            </a:r>
            <a:r>
              <a:rPr lang="zh-CN" altLang="en-US" sz="2400" b="1" dirty="0">
                <a:solidFill>
                  <a:prstClr val="white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方法判定边界的涡旋识别方法</a:t>
            </a:r>
          </a:p>
        </p:txBody>
      </p:sp>
      <p:sp>
        <p:nvSpPr>
          <p:cNvPr id="23" name="矩形 22"/>
          <p:cNvSpPr/>
          <p:nvPr/>
        </p:nvSpPr>
        <p:spPr>
          <a:xfrm>
            <a:off x="7515165" y="6479313"/>
            <a:ext cx="3026791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000" b="1" dirty="0">
                <a:solidFill>
                  <a:schemeClr val="accent3"/>
                </a:solidFill>
              </a:rPr>
              <a:t>每天平均</a:t>
            </a:r>
            <a:r>
              <a:rPr lang="en-US" altLang="zh-CN" sz="2000" b="1" dirty="0">
                <a:solidFill>
                  <a:schemeClr val="accent3"/>
                </a:solidFill>
              </a:rPr>
              <a:t>1100</a:t>
            </a:r>
            <a:r>
              <a:rPr lang="zh-CN" altLang="en-US" sz="2000" b="1" dirty="0">
                <a:solidFill>
                  <a:schemeClr val="accent3"/>
                </a:solidFill>
              </a:rPr>
              <a:t>个涡旋左右</a:t>
            </a:r>
          </a:p>
        </p:txBody>
      </p:sp>
    </p:spTree>
    <p:extLst>
      <p:ext uri="{BB962C8B-B14F-4D97-AF65-F5344CB8AC3E}">
        <p14:creationId xmlns:p14="http://schemas.microsoft.com/office/powerpoint/2010/main" val="27100092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fill="hold" nodeType="afterEffect" p14:presetBounceEnd="6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7" dur="2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8" dur="2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" fill="hold">
                                <p:stCondLst>
                                  <p:cond delay="200"/>
                                </p:stCondLst>
                                <p:childTnLst>
                                  <p:par>
                                    <p:cTn id="10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2" dur="200"/>
                                            <p:tgtEl>
                                              <p:spTgt spid="2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3" presetID="10" presetClass="entr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5" dur="500"/>
                                            <p:tgtEl>
                                              <p:spTgt spid="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6" presetID="2" presetClass="entr" presetSubtype="2" fill="hold" nodeType="withEffect" p14:presetBounceEnd="6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18" dur="20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19" dur="20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0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2" dur="500"/>
                                            <p:tgtEl>
                                              <p:spTgt spid="1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3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5" dur="500"/>
                                            <p:tgtEl>
                                              <p:spTgt spid="2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6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8" dur="500"/>
                                            <p:tgtEl>
                                              <p:spTgt spid="1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9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1" dur="500"/>
                                            <p:tgtEl>
                                              <p:spTgt spid="1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2" grpId="0" animBg="1"/>
          <p:bldP spid="13" grpId="0" animBg="1"/>
          <p:bldP spid="15" grpId="0"/>
          <p:bldP spid="22" grpId="0"/>
          <p:bldP spid="23" grpId="0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2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2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" fill="hold">
                                <p:stCondLst>
                                  <p:cond delay="200"/>
                                </p:stCondLst>
                                <p:childTnLst>
                                  <p:par>
                                    <p:cTn id="10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2" dur="200"/>
                                            <p:tgtEl>
                                              <p:spTgt spid="2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3" fill="hold">
                                <p:stCondLst>
                                  <p:cond delay="400"/>
                                </p:stCondLst>
                                <p:childTnLst>
                                  <p:par>
                                    <p:cTn id="14" presetID="10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6" dur="500"/>
                                            <p:tgtEl>
                                              <p:spTgt spid="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7" presetID="10" presetClass="entr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9" dur="500"/>
                                            <p:tgtEl>
                                              <p:spTgt spid="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0" presetID="2" presetClass="entr" presetSubtype="2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2" dur="20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3" dur="20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4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6" dur="500"/>
                                            <p:tgtEl>
                                              <p:spTgt spid="1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7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9" dur="500"/>
                                            <p:tgtEl>
                                              <p:spTgt spid="2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0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2" dur="500"/>
                                            <p:tgtEl>
                                              <p:spTgt spid="1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3" presetID="10" presetClass="entr" presetSubtype="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5" dur="500"/>
                                            <p:tgtEl>
                                              <p:spTgt spid="1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2" grpId="0" animBg="1"/>
          <p:bldP spid="13" grpId="0" animBg="1"/>
          <p:bldP spid="15" grpId="0"/>
          <p:bldP spid="22" grpId="0"/>
          <p:bldP spid="23" grpId="0"/>
        </p:bldLst>
      </p:timing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48475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D85A5617-3C02-4C40-93E1-195FDA179EB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2782" y="1204917"/>
            <a:ext cx="4364058" cy="4831200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7B42ACB2-7B05-4C2F-BF4D-A48ABD4B8D5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82340" y="1914861"/>
            <a:ext cx="4062310" cy="4121256"/>
          </a:xfrm>
          <a:prstGeom prst="rect">
            <a:avLst/>
          </a:prstGeom>
        </p:spPr>
      </p:pic>
      <p:sp>
        <p:nvSpPr>
          <p:cNvPr id="7" name="任意多边形 9">
            <a:extLst>
              <a:ext uri="{FF2B5EF4-FFF2-40B4-BE49-F238E27FC236}">
                <a16:creationId xmlns:a16="http://schemas.microsoft.com/office/drawing/2014/main" id="{55F6BFB8-AFF8-4884-9085-BFDBB0911E8D}"/>
              </a:ext>
            </a:extLst>
          </p:cNvPr>
          <p:cNvSpPr>
            <a:spLocks/>
          </p:cNvSpPr>
          <p:nvPr/>
        </p:nvSpPr>
        <p:spPr bwMode="auto">
          <a:xfrm>
            <a:off x="407988" y="163513"/>
            <a:ext cx="619125" cy="630237"/>
          </a:xfrm>
          <a:custGeom>
            <a:avLst/>
            <a:gdLst>
              <a:gd name="T0" fmla="*/ 318220 w 619265"/>
              <a:gd name="T1" fmla="*/ 0 h 630260"/>
              <a:gd name="T2" fmla="*/ 611433 w 619265"/>
              <a:gd name="T3" fmla="*/ 194354 h 630260"/>
              <a:gd name="T4" fmla="*/ 619265 w 619265"/>
              <a:gd name="T5" fmla="*/ 219585 h 630260"/>
              <a:gd name="T6" fmla="*/ 256918 w 619265"/>
              <a:gd name="T7" fmla="*/ 630260 h 630260"/>
              <a:gd name="T8" fmla="*/ 254088 w 619265"/>
              <a:gd name="T9" fmla="*/ 629975 h 630260"/>
              <a:gd name="T10" fmla="*/ 0 w 619265"/>
              <a:gd name="T11" fmla="*/ 318220 h 630260"/>
              <a:gd name="T12" fmla="*/ 318220 w 619265"/>
              <a:gd name="T13" fmla="*/ 0 h 6302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619265" h="630260">
                <a:moveTo>
                  <a:pt x="318220" y="0"/>
                </a:moveTo>
                <a:cubicBezTo>
                  <a:pt x="450031" y="0"/>
                  <a:pt x="563124" y="80141"/>
                  <a:pt x="611433" y="194354"/>
                </a:cubicBezTo>
                <a:lnTo>
                  <a:pt x="619265" y="219585"/>
                </a:lnTo>
                <a:lnTo>
                  <a:pt x="256918" y="630260"/>
                </a:lnTo>
                <a:lnTo>
                  <a:pt x="254088" y="629975"/>
                </a:lnTo>
                <a:cubicBezTo>
                  <a:pt x="109080" y="600302"/>
                  <a:pt x="0" y="472000"/>
                  <a:pt x="0" y="318220"/>
                </a:cubicBezTo>
                <a:cubicBezTo>
                  <a:pt x="0" y="142472"/>
                  <a:pt x="142472" y="0"/>
                  <a:pt x="318220" y="0"/>
                </a:cubicBezTo>
                <a:close/>
              </a:path>
            </a:pathLst>
          </a:custGeom>
          <a:solidFill>
            <a:schemeClr val="bg1">
              <a:alpha val="89999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itchFamily="34" charset="0"/>
              <a:ea typeface="宋体" pitchFamily="2" charset="-122"/>
              <a:cs typeface="+mn-cs"/>
            </a:endParaRPr>
          </a:p>
        </p:txBody>
      </p:sp>
      <p:sp>
        <p:nvSpPr>
          <p:cNvPr id="11" name="任意多边形 9">
            <a:extLst>
              <a:ext uri="{FF2B5EF4-FFF2-40B4-BE49-F238E27FC236}">
                <a16:creationId xmlns:a16="http://schemas.microsoft.com/office/drawing/2014/main" id="{8A6BF39D-A833-4C49-B16E-58D1A3837BAF}"/>
              </a:ext>
            </a:extLst>
          </p:cNvPr>
          <p:cNvSpPr>
            <a:spLocks/>
          </p:cNvSpPr>
          <p:nvPr/>
        </p:nvSpPr>
        <p:spPr bwMode="auto">
          <a:xfrm>
            <a:off x="407988" y="163513"/>
            <a:ext cx="619125" cy="630237"/>
          </a:xfrm>
          <a:custGeom>
            <a:avLst/>
            <a:gdLst>
              <a:gd name="T0" fmla="*/ 318220 w 619265"/>
              <a:gd name="T1" fmla="*/ 0 h 630260"/>
              <a:gd name="T2" fmla="*/ 611433 w 619265"/>
              <a:gd name="T3" fmla="*/ 194354 h 630260"/>
              <a:gd name="T4" fmla="*/ 619265 w 619265"/>
              <a:gd name="T5" fmla="*/ 219585 h 630260"/>
              <a:gd name="T6" fmla="*/ 256918 w 619265"/>
              <a:gd name="T7" fmla="*/ 630260 h 630260"/>
              <a:gd name="T8" fmla="*/ 254088 w 619265"/>
              <a:gd name="T9" fmla="*/ 629975 h 630260"/>
              <a:gd name="T10" fmla="*/ 0 w 619265"/>
              <a:gd name="T11" fmla="*/ 318220 h 630260"/>
              <a:gd name="T12" fmla="*/ 318220 w 619265"/>
              <a:gd name="T13" fmla="*/ 0 h 6302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619265" h="630260">
                <a:moveTo>
                  <a:pt x="318220" y="0"/>
                </a:moveTo>
                <a:cubicBezTo>
                  <a:pt x="450031" y="0"/>
                  <a:pt x="563124" y="80141"/>
                  <a:pt x="611433" y="194354"/>
                </a:cubicBezTo>
                <a:lnTo>
                  <a:pt x="619265" y="219585"/>
                </a:lnTo>
                <a:lnTo>
                  <a:pt x="256918" y="630260"/>
                </a:lnTo>
                <a:lnTo>
                  <a:pt x="254088" y="629975"/>
                </a:lnTo>
                <a:cubicBezTo>
                  <a:pt x="109080" y="600302"/>
                  <a:pt x="0" y="472000"/>
                  <a:pt x="0" y="318220"/>
                </a:cubicBezTo>
                <a:cubicBezTo>
                  <a:pt x="0" y="142472"/>
                  <a:pt x="142472" y="0"/>
                  <a:pt x="318220" y="0"/>
                </a:cubicBezTo>
                <a:close/>
              </a:path>
            </a:pathLst>
          </a:custGeom>
          <a:solidFill>
            <a:schemeClr val="bg1">
              <a:alpha val="89999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endParaRPr lang="zh-CN" altLang="en-US"/>
          </a:p>
        </p:txBody>
      </p:sp>
      <p:cxnSp>
        <p:nvCxnSpPr>
          <p:cNvPr id="12" name="直接连接符 11">
            <a:extLst>
              <a:ext uri="{FF2B5EF4-FFF2-40B4-BE49-F238E27FC236}">
                <a16:creationId xmlns:a16="http://schemas.microsoft.com/office/drawing/2014/main" id="{22157053-BE94-477C-8EBF-FC55BAEFCDC8}"/>
              </a:ext>
            </a:extLst>
          </p:cNvPr>
          <p:cNvCxnSpPr>
            <a:cxnSpLocks noChangeShapeType="1"/>
          </p:cNvCxnSpPr>
          <p:nvPr/>
        </p:nvCxnSpPr>
        <p:spPr bwMode="auto">
          <a:xfrm flipH="1">
            <a:off x="819149" y="404815"/>
            <a:ext cx="338139" cy="395287"/>
          </a:xfrm>
          <a:prstGeom prst="line">
            <a:avLst/>
          </a:prstGeom>
          <a:noFill/>
          <a:ln w="6350" cmpd="sng">
            <a:solidFill>
              <a:schemeClr val="bg1">
                <a:alpha val="5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3" name="文本框 12">
            <a:extLst>
              <a:ext uri="{FF2B5EF4-FFF2-40B4-BE49-F238E27FC236}">
                <a16:creationId xmlns:a16="http://schemas.microsoft.com/office/drawing/2014/main" id="{0626D1BC-A30E-4A43-B4B8-F46BEBABEEF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68301" y="247651"/>
            <a:ext cx="588963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/>
            <a:lvl2pPr marL="742950" indent="-285750"/>
            <a:lvl3pPr/>
            <a:lvl4pPr/>
            <a:lvl5pPr/>
            <a:lvl6pPr/>
            <a:lvl7pPr/>
            <a:lvl8pPr/>
            <a:lvl9pPr/>
          </a:lstStyle>
          <a:p>
            <a:pPr algn="ctr" eaLnBrk="1" hangingPunct="1"/>
            <a:r>
              <a:rPr lang="en-US" sz="2400" b="1" dirty="0">
                <a:solidFill>
                  <a:srgbClr val="132F55"/>
                </a:solidFill>
                <a:latin typeface="华文细黑" pitchFamily="2" charset="-122"/>
                <a:ea typeface="华文细黑" pitchFamily="2" charset="-122"/>
              </a:rPr>
              <a:t>03</a:t>
            </a:r>
            <a:endParaRPr lang="zh-CN" altLang="en-US" sz="2400" b="1" dirty="0">
              <a:solidFill>
                <a:srgbClr val="132F55"/>
              </a:solidFill>
              <a:latin typeface="华文细黑" pitchFamily="2" charset="-122"/>
              <a:ea typeface="华文细黑" pitchFamily="2" charset="-122"/>
            </a:endParaRPr>
          </a:p>
        </p:txBody>
      </p:sp>
      <p:cxnSp>
        <p:nvCxnSpPr>
          <p:cNvPr id="14" name="直接连接符 14">
            <a:extLst>
              <a:ext uri="{FF2B5EF4-FFF2-40B4-BE49-F238E27FC236}">
                <a16:creationId xmlns:a16="http://schemas.microsoft.com/office/drawing/2014/main" id="{D8B0ED24-49F7-425F-9860-28F8D4A1EDB8}"/>
              </a:ext>
            </a:extLst>
          </p:cNvPr>
          <p:cNvCxnSpPr>
            <a:cxnSpLocks noChangeShapeType="1"/>
          </p:cNvCxnSpPr>
          <p:nvPr/>
        </p:nvCxnSpPr>
        <p:spPr bwMode="auto">
          <a:xfrm>
            <a:off x="398463" y="873125"/>
            <a:ext cx="11385551" cy="0"/>
          </a:xfrm>
          <a:prstGeom prst="line">
            <a:avLst/>
          </a:prstGeom>
          <a:noFill/>
          <a:ln w="6350" cmpd="sng">
            <a:solidFill>
              <a:schemeClr val="bg1">
                <a:alpha val="5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5" name="矩形 14">
            <a:extLst>
              <a:ext uri="{FF2B5EF4-FFF2-40B4-BE49-F238E27FC236}">
                <a16:creationId xmlns:a16="http://schemas.microsoft.com/office/drawing/2014/main" id="{B96B7F88-2031-4EF2-873D-0246427979F2}"/>
              </a:ext>
            </a:extLst>
          </p:cNvPr>
          <p:cNvSpPr/>
          <p:nvPr/>
        </p:nvSpPr>
        <p:spPr>
          <a:xfrm>
            <a:off x="1113771" y="289554"/>
            <a:ext cx="5128327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zh-CN" altLang="en-US" sz="3200" b="1" dirty="0">
                <a:solidFill>
                  <a:prstClr val="white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深度学习</a:t>
            </a:r>
            <a:r>
              <a:rPr lang="en-US" altLang="zh-CN" sz="3200" b="1" dirty="0">
                <a:solidFill>
                  <a:prstClr val="white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——</a:t>
            </a:r>
            <a:r>
              <a:rPr lang="zh-CN" altLang="en-US" sz="3200" b="1" dirty="0">
                <a:solidFill>
                  <a:prstClr val="white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训练模型构建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3FDE152F-86FE-4660-9645-85D527E6872B}"/>
              </a:ext>
            </a:extLst>
          </p:cNvPr>
          <p:cNvSpPr txBox="1"/>
          <p:nvPr/>
        </p:nvSpPr>
        <p:spPr>
          <a:xfrm>
            <a:off x="6305550" y="1281938"/>
            <a:ext cx="5215890" cy="461665"/>
          </a:xfrm>
          <a:prstGeom prst="rect">
            <a:avLst/>
          </a:prstGeom>
          <a:noFill/>
          <a:ln>
            <a:solidFill>
              <a:schemeClr val="accent3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CN" sz="2400" b="1" dirty="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</a:rPr>
              <a:t>CNN+SVR</a:t>
            </a:r>
            <a:r>
              <a:rPr lang="zh-CN" altLang="en-US" sz="2400" b="1" dirty="0">
                <a:ln w="12700">
                  <a:solidFill>
                    <a:schemeClr val="accent1"/>
                  </a:solidFill>
                  <a:prstDash val="solid"/>
                </a:ln>
                <a:pattFill prst="pct50">
                  <a:fgClr>
                    <a:schemeClr val="accent1"/>
                  </a:fgClr>
                  <a:bgClr>
                    <a:schemeClr val="accent1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accent1"/>
                  </a:outerShdw>
                </a:effectLst>
              </a:rPr>
              <a:t>混合深度学习构建实现预测</a:t>
            </a: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8A55D218-C204-46C2-AC1C-6521D809A0A7}"/>
              </a:ext>
            </a:extLst>
          </p:cNvPr>
          <p:cNvSpPr txBox="1"/>
          <p:nvPr/>
        </p:nvSpPr>
        <p:spPr>
          <a:xfrm>
            <a:off x="1341558" y="6226152"/>
            <a:ext cx="2810894" cy="400110"/>
          </a:xfrm>
          <a:prstGeom prst="rect">
            <a:avLst/>
          </a:prstGeom>
          <a:noFill/>
          <a:ln>
            <a:solidFill>
              <a:schemeClr val="bg1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zh-CN" altLang="en-US" sz="2000" b="1" dirty="0">
                <a:solidFill>
                  <a:schemeClr val="bg1"/>
                </a:solidFill>
              </a:rPr>
              <a:t>封装的计算图和数据流</a:t>
            </a: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8A55D218-C204-46C2-AC1C-6521D809A0A7}"/>
              </a:ext>
            </a:extLst>
          </p:cNvPr>
          <p:cNvSpPr txBox="1"/>
          <p:nvPr/>
        </p:nvSpPr>
        <p:spPr>
          <a:xfrm>
            <a:off x="7336715" y="6222036"/>
            <a:ext cx="3463962" cy="400110"/>
          </a:xfrm>
          <a:prstGeom prst="rect">
            <a:avLst/>
          </a:prstGeom>
          <a:noFill/>
          <a:ln>
            <a:solidFill>
              <a:schemeClr val="bg1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CN" sz="2000" b="1" dirty="0">
                <a:solidFill>
                  <a:schemeClr val="bg1"/>
                </a:solidFill>
              </a:rPr>
              <a:t>CNN+SVR</a:t>
            </a:r>
            <a:r>
              <a:rPr lang="zh-CN" altLang="en-US" sz="2000" b="1" dirty="0">
                <a:solidFill>
                  <a:schemeClr val="bg1"/>
                </a:solidFill>
              </a:rPr>
              <a:t>网络结构部分代码</a:t>
            </a:r>
          </a:p>
        </p:txBody>
      </p:sp>
    </p:spTree>
    <p:extLst>
      <p:ext uri="{BB962C8B-B14F-4D97-AF65-F5344CB8AC3E}">
        <p14:creationId xmlns:p14="http://schemas.microsoft.com/office/powerpoint/2010/main" val="792450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3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6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16" grpId="0" animBg="1"/>
      <p:bldP spid="17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9831"/>
            <a:ext cx="12192000" cy="6848475"/>
          </a:xfrm>
          <a:prstGeom prst="rect">
            <a:avLst/>
          </a:prstGeom>
        </p:spPr>
      </p:pic>
      <p:sp>
        <p:nvSpPr>
          <p:cNvPr id="9" name="任意多边形 9">
            <a:extLst>
              <a:ext uri="{FF2B5EF4-FFF2-40B4-BE49-F238E27FC236}">
                <a16:creationId xmlns:a16="http://schemas.microsoft.com/office/drawing/2014/main" id="{CCF36C86-4C3E-402B-97A5-43BA7F96C2B2}"/>
              </a:ext>
            </a:extLst>
          </p:cNvPr>
          <p:cNvSpPr>
            <a:spLocks/>
          </p:cNvSpPr>
          <p:nvPr/>
        </p:nvSpPr>
        <p:spPr bwMode="auto">
          <a:xfrm>
            <a:off x="407988" y="163513"/>
            <a:ext cx="619125" cy="630237"/>
          </a:xfrm>
          <a:custGeom>
            <a:avLst/>
            <a:gdLst>
              <a:gd name="T0" fmla="*/ 318220 w 619265"/>
              <a:gd name="T1" fmla="*/ 0 h 630260"/>
              <a:gd name="T2" fmla="*/ 611433 w 619265"/>
              <a:gd name="T3" fmla="*/ 194354 h 630260"/>
              <a:gd name="T4" fmla="*/ 619265 w 619265"/>
              <a:gd name="T5" fmla="*/ 219585 h 630260"/>
              <a:gd name="T6" fmla="*/ 256918 w 619265"/>
              <a:gd name="T7" fmla="*/ 630260 h 630260"/>
              <a:gd name="T8" fmla="*/ 254088 w 619265"/>
              <a:gd name="T9" fmla="*/ 629975 h 630260"/>
              <a:gd name="T10" fmla="*/ 0 w 619265"/>
              <a:gd name="T11" fmla="*/ 318220 h 630260"/>
              <a:gd name="T12" fmla="*/ 318220 w 619265"/>
              <a:gd name="T13" fmla="*/ 0 h 6302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619265" h="630260">
                <a:moveTo>
                  <a:pt x="318220" y="0"/>
                </a:moveTo>
                <a:cubicBezTo>
                  <a:pt x="450031" y="0"/>
                  <a:pt x="563124" y="80141"/>
                  <a:pt x="611433" y="194354"/>
                </a:cubicBezTo>
                <a:lnTo>
                  <a:pt x="619265" y="219585"/>
                </a:lnTo>
                <a:lnTo>
                  <a:pt x="256918" y="630260"/>
                </a:lnTo>
                <a:lnTo>
                  <a:pt x="254088" y="629975"/>
                </a:lnTo>
                <a:cubicBezTo>
                  <a:pt x="109080" y="600302"/>
                  <a:pt x="0" y="472000"/>
                  <a:pt x="0" y="318220"/>
                </a:cubicBezTo>
                <a:cubicBezTo>
                  <a:pt x="0" y="142472"/>
                  <a:pt x="142472" y="0"/>
                  <a:pt x="318220" y="0"/>
                </a:cubicBezTo>
                <a:close/>
              </a:path>
            </a:pathLst>
          </a:custGeom>
          <a:solidFill>
            <a:schemeClr val="bg1">
              <a:alpha val="89999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itchFamily="34" charset="0"/>
              <a:ea typeface="宋体" pitchFamily="2" charset="-122"/>
              <a:cs typeface="+mn-cs"/>
            </a:endParaRPr>
          </a:p>
        </p:txBody>
      </p:sp>
      <p:sp>
        <p:nvSpPr>
          <p:cNvPr id="10" name="任意多边形 9">
            <a:extLst>
              <a:ext uri="{FF2B5EF4-FFF2-40B4-BE49-F238E27FC236}">
                <a16:creationId xmlns:a16="http://schemas.microsoft.com/office/drawing/2014/main" id="{F45DD180-A50C-4C20-93BA-528567C471EA}"/>
              </a:ext>
            </a:extLst>
          </p:cNvPr>
          <p:cNvSpPr>
            <a:spLocks/>
          </p:cNvSpPr>
          <p:nvPr/>
        </p:nvSpPr>
        <p:spPr bwMode="auto">
          <a:xfrm>
            <a:off x="407988" y="163513"/>
            <a:ext cx="619125" cy="630237"/>
          </a:xfrm>
          <a:custGeom>
            <a:avLst/>
            <a:gdLst>
              <a:gd name="T0" fmla="*/ 318220 w 619265"/>
              <a:gd name="T1" fmla="*/ 0 h 630260"/>
              <a:gd name="T2" fmla="*/ 611433 w 619265"/>
              <a:gd name="T3" fmla="*/ 194354 h 630260"/>
              <a:gd name="T4" fmla="*/ 619265 w 619265"/>
              <a:gd name="T5" fmla="*/ 219585 h 630260"/>
              <a:gd name="T6" fmla="*/ 256918 w 619265"/>
              <a:gd name="T7" fmla="*/ 630260 h 630260"/>
              <a:gd name="T8" fmla="*/ 254088 w 619265"/>
              <a:gd name="T9" fmla="*/ 629975 h 630260"/>
              <a:gd name="T10" fmla="*/ 0 w 619265"/>
              <a:gd name="T11" fmla="*/ 318220 h 630260"/>
              <a:gd name="T12" fmla="*/ 318220 w 619265"/>
              <a:gd name="T13" fmla="*/ 0 h 6302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619265" h="630260">
                <a:moveTo>
                  <a:pt x="318220" y="0"/>
                </a:moveTo>
                <a:cubicBezTo>
                  <a:pt x="450031" y="0"/>
                  <a:pt x="563124" y="80141"/>
                  <a:pt x="611433" y="194354"/>
                </a:cubicBezTo>
                <a:lnTo>
                  <a:pt x="619265" y="219585"/>
                </a:lnTo>
                <a:lnTo>
                  <a:pt x="256918" y="630260"/>
                </a:lnTo>
                <a:lnTo>
                  <a:pt x="254088" y="629975"/>
                </a:lnTo>
                <a:cubicBezTo>
                  <a:pt x="109080" y="600302"/>
                  <a:pt x="0" y="472000"/>
                  <a:pt x="0" y="318220"/>
                </a:cubicBezTo>
                <a:cubicBezTo>
                  <a:pt x="0" y="142472"/>
                  <a:pt x="142472" y="0"/>
                  <a:pt x="318220" y="0"/>
                </a:cubicBezTo>
                <a:close/>
              </a:path>
            </a:pathLst>
          </a:custGeom>
          <a:solidFill>
            <a:schemeClr val="bg1">
              <a:alpha val="89999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anchor="ctr"/>
          <a:lstStyle/>
          <a:p>
            <a:endParaRPr lang="zh-CN" altLang="en-US"/>
          </a:p>
        </p:txBody>
      </p:sp>
      <p:cxnSp>
        <p:nvCxnSpPr>
          <p:cNvPr id="11" name="直接连接符 10">
            <a:extLst>
              <a:ext uri="{FF2B5EF4-FFF2-40B4-BE49-F238E27FC236}">
                <a16:creationId xmlns:a16="http://schemas.microsoft.com/office/drawing/2014/main" id="{33C1043A-960B-48D5-9832-B91B9C1B795A}"/>
              </a:ext>
            </a:extLst>
          </p:cNvPr>
          <p:cNvCxnSpPr>
            <a:cxnSpLocks noChangeShapeType="1"/>
          </p:cNvCxnSpPr>
          <p:nvPr/>
        </p:nvCxnSpPr>
        <p:spPr bwMode="auto">
          <a:xfrm flipH="1">
            <a:off x="819149" y="404815"/>
            <a:ext cx="338139" cy="395287"/>
          </a:xfrm>
          <a:prstGeom prst="line">
            <a:avLst/>
          </a:prstGeom>
          <a:noFill/>
          <a:ln w="6350" cmpd="sng">
            <a:solidFill>
              <a:schemeClr val="bg1">
                <a:alpha val="5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2" name="文本框 11">
            <a:extLst>
              <a:ext uri="{FF2B5EF4-FFF2-40B4-BE49-F238E27FC236}">
                <a16:creationId xmlns:a16="http://schemas.microsoft.com/office/drawing/2014/main" id="{8CA92936-E7BA-4727-9F50-A147981AC9B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68301" y="247651"/>
            <a:ext cx="588963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/>
            <a:lvl2pPr marL="742950" indent="-285750"/>
            <a:lvl3pPr/>
            <a:lvl4pPr/>
            <a:lvl5pPr/>
            <a:lvl6pPr/>
            <a:lvl7pPr/>
            <a:lvl8pPr/>
            <a:lvl9pPr/>
          </a:lstStyle>
          <a:p>
            <a:pPr algn="ctr" eaLnBrk="1" hangingPunct="1"/>
            <a:r>
              <a:rPr lang="en-US" sz="2400" b="1" dirty="0">
                <a:solidFill>
                  <a:srgbClr val="132F55"/>
                </a:solidFill>
                <a:latin typeface="华文细黑" pitchFamily="2" charset="-122"/>
                <a:ea typeface="华文细黑" pitchFamily="2" charset="-122"/>
              </a:rPr>
              <a:t>03</a:t>
            </a:r>
            <a:endParaRPr lang="zh-CN" altLang="en-US" sz="2400" b="1" dirty="0">
              <a:solidFill>
                <a:srgbClr val="132F55"/>
              </a:solidFill>
              <a:latin typeface="华文细黑" pitchFamily="2" charset="-122"/>
              <a:ea typeface="华文细黑" pitchFamily="2" charset="-122"/>
            </a:endParaRPr>
          </a:p>
        </p:txBody>
      </p:sp>
      <p:cxnSp>
        <p:nvCxnSpPr>
          <p:cNvPr id="13" name="直接连接符 14">
            <a:extLst>
              <a:ext uri="{FF2B5EF4-FFF2-40B4-BE49-F238E27FC236}">
                <a16:creationId xmlns:a16="http://schemas.microsoft.com/office/drawing/2014/main" id="{B232058A-FC42-4339-837B-06B883EEA321}"/>
              </a:ext>
            </a:extLst>
          </p:cNvPr>
          <p:cNvCxnSpPr>
            <a:cxnSpLocks noChangeShapeType="1"/>
          </p:cNvCxnSpPr>
          <p:nvPr/>
        </p:nvCxnSpPr>
        <p:spPr bwMode="auto">
          <a:xfrm>
            <a:off x="398463" y="873125"/>
            <a:ext cx="11385551" cy="0"/>
          </a:xfrm>
          <a:prstGeom prst="line">
            <a:avLst/>
          </a:prstGeom>
          <a:noFill/>
          <a:ln w="6350" cmpd="sng">
            <a:solidFill>
              <a:schemeClr val="bg1">
                <a:alpha val="5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14" name="矩形 13">
            <a:extLst>
              <a:ext uri="{FF2B5EF4-FFF2-40B4-BE49-F238E27FC236}">
                <a16:creationId xmlns:a16="http://schemas.microsoft.com/office/drawing/2014/main" id="{DEED8A74-B956-4B79-8662-CAF36C9B7A88}"/>
              </a:ext>
            </a:extLst>
          </p:cNvPr>
          <p:cNvSpPr/>
          <p:nvPr/>
        </p:nvSpPr>
        <p:spPr>
          <a:xfrm>
            <a:off x="1113771" y="289554"/>
            <a:ext cx="5048177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zh-CN" altLang="en-US" sz="3200" b="1" dirty="0">
                <a:solidFill>
                  <a:schemeClr val="bg1"/>
                </a:solidFill>
              </a:rPr>
              <a:t>深度学习</a:t>
            </a:r>
            <a:r>
              <a:rPr lang="en-US" altLang="zh-CN" sz="3200" b="1" dirty="0">
                <a:solidFill>
                  <a:schemeClr val="bg1"/>
                </a:solidFill>
              </a:rPr>
              <a:t>——</a:t>
            </a:r>
            <a:r>
              <a:rPr lang="zh-CN" altLang="en-US" sz="3200" b="1" dirty="0">
                <a:solidFill>
                  <a:schemeClr val="bg1"/>
                </a:solidFill>
              </a:rPr>
              <a:t>初步训练结果</a:t>
            </a:r>
            <a:endParaRPr lang="zh-CN" altLang="en-US" sz="3200" b="1" dirty="0">
              <a:solidFill>
                <a:prstClr val="white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F151DE4D-D198-4D0D-BC45-4A0426777CD1}"/>
              </a:ext>
            </a:extLst>
          </p:cNvPr>
          <p:cNvSpPr txBox="1"/>
          <p:nvPr/>
        </p:nvSpPr>
        <p:spPr>
          <a:xfrm>
            <a:off x="662781" y="1033554"/>
            <a:ext cx="10998787" cy="830997"/>
          </a:xfrm>
          <a:prstGeom prst="rect">
            <a:avLst/>
          </a:prstGeom>
          <a:noFill/>
          <a:ln>
            <a:solidFill>
              <a:schemeClr val="bg1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dirty="0">
                <a:solidFill>
                  <a:schemeClr val="bg1"/>
                </a:solidFill>
              </a:rPr>
              <a:t>运用实测卫星数据，通过</a:t>
            </a:r>
            <a:r>
              <a:rPr lang="en-US" altLang="zh-CN" sz="2400" dirty="0">
                <a:solidFill>
                  <a:schemeClr val="bg1"/>
                </a:solidFill>
              </a:rPr>
              <a:t>CNN-SVR</a:t>
            </a:r>
            <a:r>
              <a:rPr lang="zh-CN" altLang="en-US" sz="2400" dirty="0">
                <a:solidFill>
                  <a:schemeClr val="bg1"/>
                </a:solidFill>
              </a:rPr>
              <a:t>混合深度学习模型关系，进行涡旋三维结构的训练，以实现三维结构的反演，并根据</a:t>
            </a:r>
            <a:r>
              <a:rPr lang="zh-CN" altLang="en-US" sz="2400" b="1" dirty="0">
                <a:solidFill>
                  <a:srgbClr val="FFC000"/>
                </a:solidFill>
              </a:rPr>
              <a:t>实测三维数据对反演结果数据同化</a:t>
            </a:r>
          </a:p>
        </p:txBody>
      </p:sp>
      <p:grpSp>
        <p:nvGrpSpPr>
          <p:cNvPr id="22" name="组合 21">
            <a:extLst>
              <a:ext uri="{FF2B5EF4-FFF2-40B4-BE49-F238E27FC236}">
                <a16:creationId xmlns:a16="http://schemas.microsoft.com/office/drawing/2014/main" id="{16464623-11F9-4016-9535-FF79B69CEA91}"/>
              </a:ext>
            </a:extLst>
          </p:cNvPr>
          <p:cNvGrpSpPr/>
          <p:nvPr/>
        </p:nvGrpSpPr>
        <p:grpSpPr>
          <a:xfrm>
            <a:off x="662782" y="2561428"/>
            <a:ext cx="4876372" cy="3867540"/>
            <a:chOff x="662782" y="2195882"/>
            <a:chExt cx="5077347" cy="4447365"/>
          </a:xfrm>
        </p:grpSpPr>
        <p:pic>
          <p:nvPicPr>
            <p:cNvPr id="23" name="图片 22">
              <a:extLst>
                <a:ext uri="{FF2B5EF4-FFF2-40B4-BE49-F238E27FC236}">
                  <a16:creationId xmlns:a16="http://schemas.microsoft.com/office/drawing/2014/main" id="{32AA6B70-70EC-45E4-A4EC-25A822659B0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62782" y="2195882"/>
              <a:ext cx="5077347" cy="3397343"/>
            </a:xfrm>
            <a:prstGeom prst="rect">
              <a:avLst/>
            </a:prstGeom>
          </p:spPr>
        </p:pic>
        <p:sp>
          <p:nvSpPr>
            <p:cNvPr id="24" name="文本框 23">
              <a:extLst>
                <a:ext uri="{FF2B5EF4-FFF2-40B4-BE49-F238E27FC236}">
                  <a16:creationId xmlns:a16="http://schemas.microsoft.com/office/drawing/2014/main" id="{8A55D218-C204-46C2-AC1C-6521D809A0A7}"/>
                </a:ext>
              </a:extLst>
            </p:cNvPr>
            <p:cNvSpPr txBox="1"/>
            <p:nvPr/>
          </p:nvSpPr>
          <p:spPr>
            <a:xfrm>
              <a:off x="1272002" y="5829234"/>
              <a:ext cx="4256384" cy="814013"/>
            </a:xfrm>
            <a:prstGeom prst="rect">
              <a:avLst/>
            </a:prstGeom>
            <a:noFill/>
            <a:ln>
              <a:solidFill>
                <a:schemeClr val="bg1">
                  <a:lumMod val="50000"/>
                </a:schemeClr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2000" b="1" dirty="0">
                  <a:solidFill>
                    <a:schemeClr val="bg1"/>
                  </a:solidFill>
                </a:rPr>
                <a:t>损失曲线和准确率曲线效果收敛，且在测试集效果良好</a:t>
              </a:r>
              <a:endParaRPr lang="zh-CN" altLang="en-US" sz="20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25" name="组合 24">
            <a:extLst>
              <a:ext uri="{FF2B5EF4-FFF2-40B4-BE49-F238E27FC236}">
                <a16:creationId xmlns:a16="http://schemas.microsoft.com/office/drawing/2014/main" id="{778D24F6-848F-4E95-B07E-ADDAF8ECBD4D}"/>
              </a:ext>
            </a:extLst>
          </p:cNvPr>
          <p:cNvGrpSpPr/>
          <p:nvPr/>
        </p:nvGrpSpPr>
        <p:grpSpPr>
          <a:xfrm>
            <a:off x="6770077" y="2561429"/>
            <a:ext cx="4891491" cy="3559763"/>
            <a:chOff x="6838645" y="3116819"/>
            <a:chExt cx="4635912" cy="3276092"/>
          </a:xfrm>
        </p:grpSpPr>
        <p:pic>
          <p:nvPicPr>
            <p:cNvPr id="26" name="图片 25">
              <a:extLst>
                <a:ext uri="{FF2B5EF4-FFF2-40B4-BE49-F238E27FC236}">
                  <a16:creationId xmlns:a16="http://schemas.microsoft.com/office/drawing/2014/main" id="{41F61CEA-6F5F-4616-B583-D0CDF43B117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838645" y="3116819"/>
              <a:ext cx="4635912" cy="2728578"/>
            </a:xfrm>
            <a:prstGeom prst="rect">
              <a:avLst/>
            </a:prstGeom>
          </p:spPr>
        </p:pic>
        <p:sp>
          <p:nvSpPr>
            <p:cNvPr id="27" name="文本框 26">
              <a:extLst>
                <a:ext uri="{FF2B5EF4-FFF2-40B4-BE49-F238E27FC236}">
                  <a16:creationId xmlns:a16="http://schemas.microsoft.com/office/drawing/2014/main" id="{DE8B4198-52AA-476B-8731-B2CD42330838}"/>
                </a:ext>
              </a:extLst>
            </p:cNvPr>
            <p:cNvSpPr txBox="1"/>
            <p:nvPr/>
          </p:nvSpPr>
          <p:spPr>
            <a:xfrm>
              <a:off x="7374577" y="6024685"/>
              <a:ext cx="3538845" cy="368226"/>
            </a:xfrm>
            <a:prstGeom prst="rect">
              <a:avLst/>
            </a:prstGeom>
            <a:noFill/>
            <a:ln>
              <a:solidFill>
                <a:schemeClr val="bg1">
                  <a:lumMod val="50000"/>
                </a:schemeClr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2000" b="1" dirty="0">
                  <a:solidFill>
                    <a:schemeClr val="bg1"/>
                  </a:solidFill>
                </a:rPr>
                <a:t>直方图分布曲线</a:t>
              </a:r>
              <a:endParaRPr lang="zh-CN" altLang="en-US" sz="2000" dirty="0">
                <a:solidFill>
                  <a:schemeClr val="bg1"/>
                </a:solidFill>
              </a:endParaRPr>
            </a:p>
          </p:txBody>
        </p:sp>
      </p:grpSp>
    </p:spTree>
    <p:custDataLst>
      <p:tags r:id="rId1"/>
    </p:custDataLst>
    <p:extLst>
      <p:ext uri="{BB962C8B-B14F-4D97-AF65-F5344CB8AC3E}">
        <p14:creationId xmlns:p14="http://schemas.microsoft.com/office/powerpoint/2010/main" val="34263886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push dir="u"/>
      </p:transition>
    </mc:Choice>
    <mc:Fallback xmlns="">
      <p:transition spd="slow">
        <p:push dir="u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1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4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5|1.4"/>
</p:tagLst>
</file>

<file path=ppt/theme/theme1.xml><?xml version="1.0" encoding="utf-8"?>
<a:theme xmlns:a="http://schemas.openxmlformats.org/drawingml/2006/main" name="第一PPT，www.1ppt.com">
  <a:themeElements>
    <a:clrScheme name="Office 主题 1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FFFFFF"/>
      </a:accent3>
      <a:accent4>
        <a:srgbClr val="000000"/>
      </a:accent4>
      <a:accent5>
        <a:srgbClr val="B5CBE7"/>
      </a:accent5>
      <a:accent6>
        <a:srgbClr val="D7712B"/>
      </a:accent6>
      <a:hlink>
        <a:srgbClr val="0563C1"/>
      </a:hlink>
      <a:folHlink>
        <a:srgbClr val="954F72"/>
      </a:folHlink>
    </a:clrScheme>
    <a:fontScheme name="Office 主题">
      <a:majorFont>
        <a:latin typeface="Calibri Light"/>
        <a:ea typeface="宋体"/>
        <a:cs typeface=""/>
      </a:majorFont>
      <a:minorFont>
        <a:latin typeface="Calibri"/>
        <a:ea typeface="宋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itchFamily="34" charset="0"/>
          <a:buNone/>
          <a:tabLst/>
          <a:defRPr kumimoji="0" lang="zh-CN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Calibri" pitchFamily="34" charset="0"/>
            <a:ea typeface="宋体" pitchFamily="2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 typeface="Arial" pitchFamily="34" charset="0"/>
          <a:buNone/>
          <a:tabLst/>
          <a:defRPr kumimoji="0" lang="zh-CN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Calibri" pitchFamily="34" charset="0"/>
            <a:ea typeface="宋体" pitchFamily="2" charset="-122"/>
          </a:defRPr>
        </a:defPPr>
      </a:lstStyle>
    </a:lnDef>
  </a:objectDefaults>
  <a:extraClrSchemeLst>
    <a:extraClrScheme>
      <a:clrScheme name="Office 主题 1">
        <a:dk1>
          <a:srgbClr val="000000"/>
        </a:dk1>
        <a:lt1>
          <a:srgbClr val="FFFFFF"/>
        </a:lt1>
        <a:dk2>
          <a:srgbClr val="44546A"/>
        </a:dk2>
        <a:lt2>
          <a:srgbClr val="E7E6E6"/>
        </a:lt2>
        <a:accent1>
          <a:srgbClr val="5B9BD5"/>
        </a:accent1>
        <a:accent2>
          <a:srgbClr val="ED7D31"/>
        </a:accent2>
        <a:accent3>
          <a:srgbClr val="FFFFFF"/>
        </a:accent3>
        <a:accent4>
          <a:srgbClr val="000000"/>
        </a:accent4>
        <a:accent5>
          <a:srgbClr val="B5CBE7"/>
        </a:accent5>
        <a:accent6>
          <a:srgbClr val="D7712B"/>
        </a:accent6>
        <a:hlink>
          <a:srgbClr val="0563C1"/>
        </a:hlink>
        <a:folHlink>
          <a:srgbClr val="954F7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6253</TotalTime>
  <Pages>0</Pages>
  <Words>157</Words>
  <Characters>0</Characters>
  <Application>Microsoft Office PowerPoint</Application>
  <DocSecurity>0</DocSecurity>
  <PresentationFormat>宽屏</PresentationFormat>
  <Lines>0</Lines>
  <Paragraphs>22</Paragraphs>
  <Slides>3</Slides>
  <Notes>2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</vt:i4>
      </vt:variant>
    </vt:vector>
  </HeadingPairs>
  <TitlesOfParts>
    <vt:vector size="11" baseType="lpstr">
      <vt:lpstr>黑体</vt:lpstr>
      <vt:lpstr>华文细黑</vt:lpstr>
      <vt:lpstr>宋体</vt:lpstr>
      <vt:lpstr>Arial</vt:lpstr>
      <vt:lpstr>Calibri</vt:lpstr>
      <vt:lpstr>Calibri Light</vt:lpstr>
      <vt:lpstr>Trebuchet MS</vt:lpstr>
      <vt:lpstr>第一PPT，www.1ppt.com</vt:lpstr>
      <vt:lpstr>PowerPoint 演示文稿</vt:lpstr>
      <vt:lpstr>PowerPoint 演示文稿</vt:lpstr>
      <vt:lpstr>PowerPoint 演示文稿</vt:lpstr>
    </vt:vector>
  </TitlesOfParts>
  <Company>Microsoft</Company>
  <LinksUpToDate>false</LinksUpToDate>
  <CharactersWithSpaces>0</CharactersWithSpaces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第一PPT模板网-WWW.1PPT.COM</dc:title>
  <dc:creator>第一PPT模板网-WWW.1PPT.COM</dc:creator>
  <dc:description>第一PPT模板网-WWW.1PPT.COM</dc:description>
  <cp:lastModifiedBy>245328495@qq.com</cp:lastModifiedBy>
  <cp:revision>396</cp:revision>
  <dcterms:created xsi:type="dcterms:W3CDTF">2015-05-08T01:08:20Z</dcterms:created>
  <dcterms:modified xsi:type="dcterms:W3CDTF">2018-08-22T16:13:41Z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2052-9.1.0.5184</vt:lpwstr>
  </property>
</Properties>
</file>

<file path=docProps/thumbnail.jpeg>
</file>